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</p:embeddedFont>
    <p:embeddedFont>
      <p:font typeface="Montserrat Bold" pitchFamily="2" charset="77"/>
      <p:regular r:id="rId26"/>
      <p:bold r:id="rId27"/>
    </p:embeddedFont>
    <p:embeddedFont>
      <p:font typeface="Montserrat Classic" pitchFamily="2" charset="77"/>
      <p:regular r:id="rId28"/>
    </p:embeddedFont>
    <p:embeddedFont>
      <p:font typeface="Montserrat Classic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0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svg"/><Relationship Id="rId7" Type="http://schemas.openxmlformats.org/officeDocument/2006/relationships/image" Target="../media/image3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.svg"/><Relationship Id="rId5" Type="http://schemas.openxmlformats.org/officeDocument/2006/relationships/image" Target="../media/image37.svg"/><Relationship Id="rId10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sv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81311"/>
            <a:ext cx="16605507" cy="252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9"/>
              </a:lnSpc>
            </a:pPr>
            <a:r>
              <a:rPr lang="en-US" sz="9847">
                <a:solidFill>
                  <a:srgbClr val="004AAD"/>
                </a:solidFill>
                <a:latin typeface="Montserrat Classic Bold"/>
              </a:rPr>
              <a:t>MICROSERVICE APPLICATION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368740"/>
            <a:ext cx="11589926" cy="374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9"/>
              </a:lnSpc>
            </a:pPr>
            <a:r>
              <a:rPr lang="en-US" sz="9847">
                <a:solidFill>
                  <a:srgbClr val="004AAD"/>
                </a:solidFill>
                <a:latin typeface="Montserrat Classic Bold"/>
              </a:rPr>
              <a:t>V</a:t>
            </a:r>
            <a:r>
              <a:rPr lang="en-US" sz="9847">
                <a:solidFill>
                  <a:srgbClr val="2BB4D4"/>
                </a:solidFill>
                <a:latin typeface="Montserrat Classic Bold"/>
              </a:rPr>
              <a:t>S</a:t>
            </a:r>
          </a:p>
          <a:p>
            <a:pPr>
              <a:lnSpc>
                <a:spcPts val="9749"/>
              </a:lnSpc>
            </a:pPr>
            <a:r>
              <a:rPr lang="en-US" sz="9847">
                <a:solidFill>
                  <a:srgbClr val="2BB4D4"/>
                </a:solidFill>
                <a:latin typeface="Montserrat Classic Bold"/>
              </a:rPr>
              <a:t>SERVLESS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1804" y="779569"/>
            <a:ext cx="11191319" cy="8727862"/>
          </a:xfrm>
          <a:custGeom>
            <a:avLst/>
            <a:gdLst/>
            <a:ahLst/>
            <a:cxnLst/>
            <a:rect l="l" t="t" r="r" b="b"/>
            <a:pathLst>
              <a:path w="11191319" h="8727862">
                <a:moveTo>
                  <a:pt x="0" y="0"/>
                </a:moveTo>
                <a:lnTo>
                  <a:pt x="11191319" y="0"/>
                </a:lnTo>
                <a:lnTo>
                  <a:pt x="11191319" y="8727862"/>
                </a:lnTo>
                <a:lnTo>
                  <a:pt x="0" y="8727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6" b="-11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0137" y="888719"/>
            <a:ext cx="833695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RISULTATI OTTENUTI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1667" y="4677137"/>
            <a:ext cx="15070840" cy="4950596"/>
          </a:xfrm>
          <a:custGeom>
            <a:avLst/>
            <a:gdLst/>
            <a:ahLst/>
            <a:cxnLst/>
            <a:rect l="l" t="t" r="r" b="b"/>
            <a:pathLst>
              <a:path w="15070840" h="4950596">
                <a:moveTo>
                  <a:pt x="0" y="0"/>
                </a:moveTo>
                <a:lnTo>
                  <a:pt x="15070840" y="0"/>
                </a:lnTo>
                <a:lnTo>
                  <a:pt x="15070840" y="4950596"/>
                </a:lnTo>
                <a:lnTo>
                  <a:pt x="0" y="4950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0137" y="888719"/>
            <a:ext cx="833695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NOTE SUI RISULTATI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60793" y="622019"/>
            <a:ext cx="10982302" cy="43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319"/>
              </a:lnSpc>
              <a:buFont typeface="Arial"/>
              <a:buChar char="•"/>
            </a:pP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Sono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presenti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b="1" dirty="0">
                <a:solidFill>
                  <a:srgbClr val="2E2E2E"/>
                </a:solidFill>
                <a:latin typeface="Montserrat" pitchFamily="2" charset="77"/>
              </a:rPr>
              <a:t>due </a:t>
            </a:r>
            <a:r>
              <a:rPr lang="en-US" sz="2699" b="1" dirty="0" err="1">
                <a:solidFill>
                  <a:srgbClr val="2E2E2E"/>
                </a:solidFill>
                <a:latin typeface="Montserrat" pitchFamily="2" charset="77"/>
              </a:rPr>
              <a:t>fallimenti</a:t>
            </a:r>
            <a:r>
              <a:rPr lang="en-US" sz="2699" b="1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nella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richiesta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/upload (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caricamento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foto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+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riconoscimento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facciale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)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poiché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in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corrispondenza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di un </a:t>
            </a:r>
            <a:r>
              <a:rPr lang="en-US" sz="2699" b="1" dirty="0">
                <a:solidFill>
                  <a:srgbClr val="2E2E2E"/>
                </a:solidFill>
                <a:latin typeface="Montserrat" pitchFamily="2" charset="77"/>
              </a:rPr>
              <a:t>autoscaling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avviato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dal HPA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che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ha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reso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indisponibile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il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servizio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per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pochi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secondi;​</a:t>
            </a:r>
          </a:p>
          <a:p>
            <a:pPr marL="582928" lvl="1" indent="-291464">
              <a:lnSpc>
                <a:spcPts val="4319"/>
              </a:lnSpc>
              <a:buFont typeface="Arial"/>
              <a:buChar char="•"/>
            </a:pP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Si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è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reso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b="1" dirty="0" err="1">
                <a:solidFill>
                  <a:srgbClr val="2E2E2E"/>
                </a:solidFill>
                <a:latin typeface="Montserrat" pitchFamily="2" charset="77"/>
              </a:rPr>
              <a:t>obbligatorio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l’utilizzo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di </a:t>
            </a:r>
            <a:r>
              <a:rPr lang="en-US" sz="2699" b="1" dirty="0" err="1">
                <a:solidFill>
                  <a:srgbClr val="2E2E2E"/>
                </a:solidFill>
                <a:latin typeface="Montserrat" pitchFamily="2" charset="77"/>
              </a:rPr>
              <a:t>Linkerd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per il Mesh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delle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richieste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gRPC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per un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corretto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bilanciamento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del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carico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tra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le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varie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 </a:t>
            </a:r>
            <a:r>
              <a:rPr lang="en-US" sz="2699" dirty="0" err="1">
                <a:solidFill>
                  <a:srgbClr val="2E2E2E"/>
                </a:solidFill>
                <a:latin typeface="Montserrat" pitchFamily="2" charset="77"/>
              </a:rPr>
              <a:t>repliche</a:t>
            </a:r>
            <a:r>
              <a:rPr lang="en-US" sz="2699" dirty="0">
                <a:solidFill>
                  <a:srgbClr val="2E2E2E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319"/>
              </a:lnSpc>
            </a:pPr>
            <a:endParaRPr lang="en-US" sz="2699" dirty="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36257" y="911020"/>
            <a:ext cx="11636390" cy="8214691"/>
          </a:xfrm>
          <a:custGeom>
            <a:avLst/>
            <a:gdLst/>
            <a:ahLst/>
            <a:cxnLst/>
            <a:rect l="l" t="t" r="r" b="b"/>
            <a:pathLst>
              <a:path w="11636390" h="8214691">
                <a:moveTo>
                  <a:pt x="0" y="0"/>
                </a:moveTo>
                <a:lnTo>
                  <a:pt x="11636390" y="0"/>
                </a:lnTo>
                <a:lnTo>
                  <a:pt x="11636390" y="8214691"/>
                </a:lnTo>
                <a:lnTo>
                  <a:pt x="0" y="821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0625"/>
            <a:ext cx="4841618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SERVERLESS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30941"/>
            <a:ext cx="5207557" cy="111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 b="1" dirty="0" err="1">
                <a:solidFill>
                  <a:srgbClr val="2E2E2E"/>
                </a:solidFill>
                <a:latin typeface="Montserrat"/>
              </a:rPr>
              <a:t>L'architettura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serverless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compone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come segue: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37868" y="1866900"/>
            <a:ext cx="883964" cy="805552"/>
          </a:xfrm>
          <a:custGeom>
            <a:avLst/>
            <a:gdLst/>
            <a:ahLst/>
            <a:cxnLst/>
            <a:rect l="l" t="t" r="r" b="b"/>
            <a:pathLst>
              <a:path w="961049" h="961049">
                <a:moveTo>
                  <a:pt x="0" y="0"/>
                </a:moveTo>
                <a:lnTo>
                  <a:pt x="961049" y="0"/>
                </a:lnTo>
                <a:lnTo>
                  <a:pt x="961049" y="961048"/>
                </a:lnTo>
                <a:lnTo>
                  <a:pt x="0" y="961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79353" y="3625762"/>
            <a:ext cx="2591571" cy="1660932"/>
          </a:xfrm>
          <a:custGeom>
            <a:avLst/>
            <a:gdLst/>
            <a:ahLst/>
            <a:cxnLst/>
            <a:rect l="l" t="t" r="r" b="b"/>
            <a:pathLst>
              <a:path w="2591571" h="1660932">
                <a:moveTo>
                  <a:pt x="0" y="0"/>
                </a:moveTo>
                <a:lnTo>
                  <a:pt x="2591570" y="0"/>
                </a:lnTo>
                <a:lnTo>
                  <a:pt x="2591570" y="1660932"/>
                </a:lnTo>
                <a:lnTo>
                  <a:pt x="0" y="166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8622" y="5560638"/>
            <a:ext cx="948756" cy="917862"/>
          </a:xfrm>
          <a:custGeom>
            <a:avLst/>
            <a:gdLst/>
            <a:ahLst/>
            <a:cxnLst/>
            <a:rect l="l" t="t" r="r" b="b"/>
            <a:pathLst>
              <a:path w="1014530" h="1017835">
                <a:moveTo>
                  <a:pt x="0" y="0"/>
                </a:moveTo>
                <a:lnTo>
                  <a:pt x="1014530" y="0"/>
                </a:lnTo>
                <a:lnTo>
                  <a:pt x="1014530" y="1017834"/>
                </a:lnTo>
                <a:lnTo>
                  <a:pt x="0" y="1017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93829" y="7241508"/>
            <a:ext cx="838200" cy="846724"/>
          </a:xfrm>
          <a:custGeom>
            <a:avLst/>
            <a:gdLst/>
            <a:ahLst/>
            <a:cxnLst/>
            <a:rect l="l" t="t" r="r" b="b"/>
            <a:pathLst>
              <a:path w="1022481" h="1022481">
                <a:moveTo>
                  <a:pt x="0" y="0"/>
                </a:moveTo>
                <a:lnTo>
                  <a:pt x="1022481" y="0"/>
                </a:lnTo>
                <a:lnTo>
                  <a:pt x="1022481" y="1022481"/>
                </a:lnTo>
                <a:lnTo>
                  <a:pt x="0" y="102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5022" y="1670948"/>
            <a:ext cx="7753443" cy="643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Le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funzioni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serverless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sono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ospitate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Lambda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function;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Ogni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Lambda function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è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richiamabile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dall'esterno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mediante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API Gateway: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E'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presente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una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API Gateway per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ogni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Lambda function.</a:t>
            </a:r>
          </a:p>
          <a:p>
            <a:pPr marL="795018" lvl="1" indent="-417406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La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funzione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riconoscimento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facciale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viene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effettuata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dal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servizio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 Bold"/>
              </a:rPr>
              <a:t>Rekognition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di Amazon AWS;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Il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servizio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Web App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è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ospitato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da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Amazon Amplify.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90625"/>
            <a:ext cx="711054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CARATTERISTICHE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9406" y="3490595"/>
            <a:ext cx="15353382" cy="460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Le foto caricate dall’utente vengono gestite all’interno di un </a:t>
            </a:r>
            <a:r>
              <a:rPr lang="en-US" sz="2899">
                <a:solidFill>
                  <a:srgbClr val="2E2E2E"/>
                </a:solidFill>
                <a:latin typeface="Montserrat Bold"/>
              </a:rPr>
              <a:t>bucket S3</a:t>
            </a:r>
            <a:r>
              <a:rPr lang="en-US" sz="2899">
                <a:solidFill>
                  <a:srgbClr val="2E2E2E"/>
                </a:solidFill>
                <a:latin typeface="Montserrat"/>
              </a:rPr>
              <a:t> dedicato e caricate in una sottocartella corrispondente all’utente utilizzatore;​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Le credenziali di login e gli indirizzi per l’inoltro della e-mail di avviso sono inserite all’interno di due database </a:t>
            </a:r>
            <a:r>
              <a:rPr lang="en-US" sz="2899">
                <a:solidFill>
                  <a:srgbClr val="2E2E2E"/>
                </a:solidFill>
                <a:latin typeface="Montserrat Bold"/>
              </a:rPr>
              <a:t>DynamoDB</a:t>
            </a:r>
            <a:r>
              <a:rPr lang="en-US" sz="2899">
                <a:solidFill>
                  <a:srgbClr val="2E2E2E"/>
                </a:solidFill>
                <a:latin typeface="Montserrat"/>
              </a:rPr>
              <a:t>;​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Sono presenti</a:t>
            </a:r>
            <a:r>
              <a:rPr lang="en-US" sz="2899">
                <a:solidFill>
                  <a:srgbClr val="2E2E2E"/>
                </a:solidFill>
                <a:latin typeface="Montserrat Bold"/>
              </a:rPr>
              <a:t> due Lambda non invocabili</a:t>
            </a:r>
            <a:r>
              <a:rPr lang="en-US" sz="2899">
                <a:solidFill>
                  <a:srgbClr val="2E2E2E"/>
                </a:solidFill>
                <a:latin typeface="Montserrat"/>
              </a:rPr>
              <a:t> dall’esterno per:​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Creazione della collection Rekognition;​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Aggiunta di immagini campioni per il dataset.</a:t>
            </a:r>
          </a:p>
          <a:p>
            <a:pPr>
              <a:lnSpc>
                <a:spcPts val="4639"/>
              </a:lnSpc>
            </a:pPr>
            <a:endParaRPr lang="en-US" sz="2899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553971" y="3490595"/>
            <a:ext cx="915999" cy="915999"/>
          </a:xfrm>
          <a:custGeom>
            <a:avLst/>
            <a:gdLst/>
            <a:ahLst/>
            <a:cxnLst/>
            <a:rect l="l" t="t" r="r" b="b"/>
            <a:pathLst>
              <a:path w="915999" h="915999">
                <a:moveTo>
                  <a:pt x="0" y="0"/>
                </a:moveTo>
                <a:lnTo>
                  <a:pt x="915999" y="0"/>
                </a:lnTo>
                <a:lnTo>
                  <a:pt x="915999" y="916000"/>
                </a:lnTo>
                <a:lnTo>
                  <a:pt x="0" y="91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81100"/>
            <a:ext cx="7497397" cy="207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SCELTE PROGETTUALI</a:t>
            </a:r>
          </a:p>
        </p:txBody>
      </p:sp>
      <p:sp>
        <p:nvSpPr>
          <p:cNvPr id="7" name="Freeform 7"/>
          <p:cNvSpPr/>
          <p:nvPr/>
        </p:nvSpPr>
        <p:spPr>
          <a:xfrm>
            <a:off x="15285916" y="4823311"/>
            <a:ext cx="907907" cy="907907"/>
          </a:xfrm>
          <a:custGeom>
            <a:avLst/>
            <a:gdLst/>
            <a:ahLst/>
            <a:cxnLst/>
            <a:rect l="l" t="t" r="r" b="b"/>
            <a:pathLst>
              <a:path w="907907" h="907907">
                <a:moveTo>
                  <a:pt x="0" y="0"/>
                </a:moveTo>
                <a:lnTo>
                  <a:pt x="907907" y="0"/>
                </a:lnTo>
                <a:lnTo>
                  <a:pt x="907907" y="907907"/>
                </a:lnTo>
                <a:lnTo>
                  <a:pt x="0" y="90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68268" y="2549472"/>
            <a:ext cx="10649950" cy="7477230"/>
          </a:xfrm>
          <a:custGeom>
            <a:avLst/>
            <a:gdLst/>
            <a:ahLst/>
            <a:cxnLst/>
            <a:rect l="l" t="t" r="r" b="b"/>
            <a:pathLst>
              <a:path w="10649950" h="7477230">
                <a:moveTo>
                  <a:pt x="0" y="0"/>
                </a:moveTo>
                <a:lnTo>
                  <a:pt x="10649950" y="0"/>
                </a:lnTo>
                <a:lnTo>
                  <a:pt x="10649950" y="7477230"/>
                </a:lnTo>
                <a:lnTo>
                  <a:pt x="0" y="7477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21385"/>
            <a:ext cx="833695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RISULTATI OTTENUTI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23356" y="213844"/>
            <a:ext cx="9163809" cy="3197653"/>
          </a:xfrm>
          <a:custGeom>
            <a:avLst/>
            <a:gdLst/>
            <a:ahLst/>
            <a:cxnLst/>
            <a:rect l="l" t="t" r="r" b="b"/>
            <a:pathLst>
              <a:path w="9163809" h="3197653">
                <a:moveTo>
                  <a:pt x="0" y="0"/>
                </a:moveTo>
                <a:lnTo>
                  <a:pt x="9163809" y="0"/>
                </a:lnTo>
                <a:lnTo>
                  <a:pt x="9163809" y="3197653"/>
                </a:lnTo>
                <a:lnTo>
                  <a:pt x="0" y="31976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1" b="-1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23356" y="6798992"/>
            <a:ext cx="9122047" cy="3192716"/>
          </a:xfrm>
          <a:custGeom>
            <a:avLst/>
            <a:gdLst/>
            <a:ahLst/>
            <a:cxnLst/>
            <a:rect l="l" t="t" r="r" b="b"/>
            <a:pathLst>
              <a:path w="9122047" h="3192716">
                <a:moveTo>
                  <a:pt x="0" y="0"/>
                </a:moveTo>
                <a:lnTo>
                  <a:pt x="9122047" y="0"/>
                </a:lnTo>
                <a:lnTo>
                  <a:pt x="9122047" y="3192716"/>
                </a:lnTo>
                <a:lnTo>
                  <a:pt x="0" y="31927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23356" y="3511434"/>
            <a:ext cx="9108944" cy="3188130"/>
          </a:xfrm>
          <a:custGeom>
            <a:avLst/>
            <a:gdLst/>
            <a:ahLst/>
            <a:cxnLst/>
            <a:rect l="l" t="t" r="r" b="b"/>
            <a:pathLst>
              <a:path w="9108944" h="3188130">
                <a:moveTo>
                  <a:pt x="0" y="0"/>
                </a:moveTo>
                <a:lnTo>
                  <a:pt x="9108944" y="0"/>
                </a:lnTo>
                <a:lnTo>
                  <a:pt x="9108944" y="3188130"/>
                </a:lnTo>
                <a:lnTo>
                  <a:pt x="0" y="3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0137" y="888719"/>
            <a:ext cx="833695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RISULTATI OTTENUTI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3531" y="858349"/>
            <a:ext cx="857251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NOTE SUI RISULTATI</a:t>
            </a:r>
          </a:p>
        </p:txBody>
      </p:sp>
      <p:sp>
        <p:nvSpPr>
          <p:cNvPr id="4" name="Freeform 4"/>
          <p:cNvSpPr/>
          <p:nvPr/>
        </p:nvSpPr>
        <p:spPr>
          <a:xfrm>
            <a:off x="654184" y="7374041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0091" y="7269266"/>
            <a:ext cx="8480097" cy="21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2699">
                <a:solidFill>
                  <a:srgbClr val="2E2E2E"/>
                </a:solidFill>
                <a:latin typeface="Montserrat"/>
              </a:rPr>
              <a:t>L’architettura mantiene ottimi tempi di risposta anche con l’</a:t>
            </a:r>
            <a:r>
              <a:rPr lang="en-US" sz="2699">
                <a:solidFill>
                  <a:srgbClr val="2E2E2E"/>
                </a:solidFill>
                <a:latin typeface="Montserrat Bold"/>
              </a:rPr>
              <a:t>aumentare del numero di utenti </a:t>
            </a:r>
            <a:r>
              <a:rPr lang="en-US" sz="2699">
                <a:solidFill>
                  <a:srgbClr val="2E2E2E"/>
                </a:solidFill>
                <a:latin typeface="Montserrat"/>
              </a:rPr>
              <a:t>(in questo caso 30) per via dell’autoscaling delle risorse gestito da Amazon stesso.</a:t>
            </a:r>
          </a:p>
        </p:txBody>
      </p:sp>
      <p:sp>
        <p:nvSpPr>
          <p:cNvPr id="6" name="Freeform 6"/>
          <p:cNvSpPr/>
          <p:nvPr/>
        </p:nvSpPr>
        <p:spPr>
          <a:xfrm>
            <a:off x="8864694" y="1953724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74344" y="1848949"/>
            <a:ext cx="7384956" cy="21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2699">
                <a:solidFill>
                  <a:srgbClr val="2E2E2E"/>
                </a:solidFill>
                <a:latin typeface="Montserrat"/>
              </a:rPr>
              <a:t>Si noti come</a:t>
            </a:r>
            <a:r>
              <a:rPr lang="en-US" sz="2699">
                <a:solidFill>
                  <a:srgbClr val="2E2E2E"/>
                </a:solidFill>
                <a:latin typeface="Montserrat Bold"/>
              </a:rPr>
              <a:t> il tempo di risposta medio</a:t>
            </a:r>
            <a:r>
              <a:rPr lang="en-US" sz="2699">
                <a:solidFill>
                  <a:srgbClr val="2E2E2E"/>
                </a:solidFill>
                <a:latin typeface="Montserrat"/>
              </a:rPr>
              <a:t> per un qualsiasi tipo di richiesta è </a:t>
            </a:r>
            <a:r>
              <a:rPr lang="en-US" sz="2699">
                <a:solidFill>
                  <a:srgbClr val="2E2E2E"/>
                </a:solidFill>
                <a:latin typeface="Montserrat Bold"/>
              </a:rPr>
              <a:t>diminuito </a:t>
            </a:r>
            <a:r>
              <a:rPr lang="en-US" sz="2699">
                <a:solidFill>
                  <a:srgbClr val="2E2E2E"/>
                </a:solidFill>
                <a:latin typeface="Montserrat"/>
              </a:rPr>
              <a:t>rispetto l’architettura a microservizi;​</a:t>
            </a:r>
          </a:p>
        </p:txBody>
      </p:sp>
      <p:sp>
        <p:nvSpPr>
          <p:cNvPr id="8" name="Freeform 8"/>
          <p:cNvSpPr/>
          <p:nvPr/>
        </p:nvSpPr>
        <p:spPr>
          <a:xfrm>
            <a:off x="5377257" y="4280572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75046" y="4175797"/>
            <a:ext cx="7350283" cy="21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2699">
                <a:solidFill>
                  <a:srgbClr val="2E2E2E"/>
                </a:solidFill>
                <a:latin typeface="Montserrat"/>
              </a:rPr>
              <a:t>L’unico errore riscontrato nel metodo di /sendemail riguarda il </a:t>
            </a:r>
            <a:r>
              <a:rPr lang="en-US" sz="2699">
                <a:solidFill>
                  <a:srgbClr val="2E2E2E"/>
                </a:solidFill>
                <a:latin typeface="Montserrat Bold"/>
              </a:rPr>
              <a:t>timeout </a:t>
            </a:r>
            <a:r>
              <a:rPr lang="en-US" sz="2699">
                <a:solidFill>
                  <a:srgbClr val="2E2E2E"/>
                </a:solidFill>
                <a:latin typeface="Montserrat"/>
              </a:rPr>
              <a:t>della funzione Lambda e, quindi, di un probabile problema di rete.​</a:t>
            </a:r>
          </a:p>
        </p:txBody>
      </p:sp>
      <p:sp>
        <p:nvSpPr>
          <p:cNvPr id="10" name="Freeform 10"/>
          <p:cNvSpPr/>
          <p:nvPr/>
        </p:nvSpPr>
        <p:spPr>
          <a:xfrm rot="5242519" flipH="1">
            <a:off x="-1144378" y="805115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0625"/>
            <a:ext cx="123317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CONCLUSIONI</a:t>
            </a:r>
          </a:p>
        </p:txBody>
      </p:sp>
      <p:sp>
        <p:nvSpPr>
          <p:cNvPr id="3" name="Freeform 3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232173"/>
            <a:ext cx="8115300" cy="460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>
                <a:solidFill>
                  <a:srgbClr val="2E2E2E"/>
                </a:solidFill>
                <a:latin typeface="Montserrat Bold"/>
              </a:rPr>
              <a:t>PRO</a:t>
            </a:r>
            <a:r>
              <a:rPr lang="en-US" sz="2900">
                <a:solidFill>
                  <a:srgbClr val="2E2E2E"/>
                </a:solidFill>
                <a:latin typeface="Montserrat"/>
              </a:rPr>
              <a:t>:​</a:t>
            </a:r>
          </a:p>
          <a:p>
            <a:pPr marL="1252574" lvl="2" indent="-417525">
              <a:lnSpc>
                <a:spcPts val="4641"/>
              </a:lnSpc>
              <a:buFont typeface="Arial"/>
              <a:buChar char="⚬"/>
            </a:pPr>
            <a:r>
              <a:rPr lang="en-US" sz="2900">
                <a:solidFill>
                  <a:srgbClr val="2E2E2E"/>
                </a:solidFill>
                <a:latin typeface="Montserrat"/>
              </a:rPr>
              <a:t>Maggiore controllo dell’HW e delle macchine che ospitano il servizio;​</a:t>
            </a:r>
          </a:p>
          <a:p>
            <a:pPr marL="1252574" lvl="2" indent="-417525">
              <a:lnSpc>
                <a:spcPts val="4641"/>
              </a:lnSpc>
              <a:buFont typeface="Arial"/>
              <a:buChar char="⚬"/>
            </a:pPr>
            <a:r>
              <a:rPr lang="en-US" sz="2900">
                <a:solidFill>
                  <a:srgbClr val="2E2E2E"/>
                </a:solidFill>
                <a:latin typeface="Montserrat"/>
              </a:rPr>
              <a:t>Minor probabilità di Vendor Lock-In;​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>
                <a:solidFill>
                  <a:srgbClr val="2E2E2E"/>
                </a:solidFill>
                <a:latin typeface="Montserrat Bold"/>
              </a:rPr>
              <a:t>CONTRO</a:t>
            </a:r>
            <a:r>
              <a:rPr lang="en-US" sz="2900">
                <a:solidFill>
                  <a:srgbClr val="2E2E2E"/>
                </a:solidFill>
                <a:latin typeface="Montserrat"/>
              </a:rPr>
              <a:t>:​</a:t>
            </a:r>
          </a:p>
          <a:p>
            <a:pPr marL="1252574" lvl="2" indent="-417525">
              <a:lnSpc>
                <a:spcPts val="4641"/>
              </a:lnSpc>
              <a:buFont typeface="Arial"/>
              <a:buChar char="⚬"/>
            </a:pPr>
            <a:r>
              <a:rPr lang="en-US" sz="2900">
                <a:solidFill>
                  <a:srgbClr val="2E2E2E"/>
                </a:solidFill>
                <a:latin typeface="Montserrat"/>
              </a:rPr>
              <a:t>Maggiore complessità di sviluppo;​</a:t>
            </a:r>
          </a:p>
          <a:p>
            <a:pPr marL="1252574" lvl="2" indent="-417525">
              <a:lnSpc>
                <a:spcPts val="4641"/>
              </a:lnSpc>
              <a:buFont typeface="Arial"/>
              <a:buChar char="⚬"/>
            </a:pPr>
            <a:r>
              <a:rPr lang="en-US" sz="2900">
                <a:solidFill>
                  <a:srgbClr val="2E2E2E"/>
                </a:solidFill>
                <a:latin typeface="Montserrat"/>
              </a:rPr>
              <a:t>Maggior costi;​</a:t>
            </a:r>
          </a:p>
          <a:p>
            <a:pPr marL="1252574" lvl="2" indent="-417525">
              <a:lnSpc>
                <a:spcPts val="4641"/>
              </a:lnSpc>
              <a:buFont typeface="Arial"/>
              <a:buChar char="⚬"/>
            </a:pPr>
            <a:r>
              <a:rPr lang="en-US" sz="2900">
                <a:solidFill>
                  <a:srgbClr val="2E2E2E"/>
                </a:solidFill>
                <a:latin typeface="Montserrat"/>
              </a:rPr>
              <a:t>Tempi di risposta più lunghi.​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5487" y="3232173"/>
            <a:ext cx="8693954" cy="584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 Bold"/>
              </a:rPr>
              <a:t>PRO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:​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Scalabilità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risorse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gestita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da Amazon;​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Minor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costi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Tempi di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risposta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più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brevi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Maggiore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semplicità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sviluppo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.​</a:t>
            </a:r>
          </a:p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 Bold"/>
              </a:rPr>
              <a:t>CONTRO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:​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Controllo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assente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dell’architettura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HW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che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ospita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le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funzioni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;​</a:t>
            </a:r>
          </a:p>
          <a:p>
            <a:pPr marL="1252215" lvl="2" indent="-417405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Maggiore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probabilità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Vendor Lock-In.​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86993"/>
            <a:ext cx="6821894" cy="56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99">
                <a:solidFill>
                  <a:srgbClr val="342E33"/>
                </a:solidFill>
                <a:latin typeface="Montserrat Bold"/>
              </a:rPr>
              <a:t>Microservizi</a:t>
            </a:r>
            <a:r>
              <a:rPr lang="en-US" sz="3099">
                <a:solidFill>
                  <a:srgbClr val="2E2E2E"/>
                </a:solidFill>
                <a:latin typeface="Montserrat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61346" y="2605569"/>
            <a:ext cx="5179529" cy="5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8"/>
              </a:lnSpc>
            </a:pPr>
            <a:r>
              <a:rPr lang="en-US" sz="2899" dirty="0">
                <a:solidFill>
                  <a:srgbClr val="2E2E2E"/>
                </a:solidFill>
                <a:latin typeface="Montserrat Bold"/>
              </a:rPr>
              <a:t>Serverless: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7271" y="1190625"/>
            <a:ext cx="122302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INTRODUZIONE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17271" y="3948798"/>
            <a:ext cx="6370189" cy="147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6205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Architettura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serverless;</a:t>
            </a:r>
          </a:p>
          <a:p>
            <a:pPr marL="626107" lvl="1" indent="-313054">
              <a:lnSpc>
                <a:spcPts val="6205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Architettura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 </a:t>
            </a:r>
            <a:r>
              <a:rPr lang="en-US" sz="2899" dirty="0" err="1">
                <a:solidFill>
                  <a:srgbClr val="2E2E2E"/>
                </a:solidFill>
                <a:latin typeface="Montserrat Bold"/>
              </a:rPr>
              <a:t>microservizi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17271" y="2996690"/>
            <a:ext cx="11642029" cy="1066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8"/>
              </a:lnSpc>
            </a:pPr>
            <a:r>
              <a:rPr lang="en-US" sz="2899">
                <a:solidFill>
                  <a:srgbClr val="2E2E2E"/>
                </a:solidFill>
                <a:latin typeface="Montserrat"/>
              </a:rPr>
              <a:t>Implementazione di un'</a:t>
            </a:r>
            <a:r>
              <a:rPr lang="en-US" sz="2899">
                <a:solidFill>
                  <a:srgbClr val="2E2E2E"/>
                </a:solidFill>
                <a:latin typeface="Montserrat Bold"/>
              </a:rPr>
              <a:t>applicazione di riconoscimento facciale</a:t>
            </a:r>
            <a:r>
              <a:rPr lang="en-US" sz="2899">
                <a:solidFill>
                  <a:srgbClr val="2E2E2E"/>
                </a:solidFill>
                <a:latin typeface="Montserrat"/>
              </a:rPr>
              <a:t> in due diverse architetture:</a:t>
            </a:r>
          </a:p>
        </p:txBody>
      </p:sp>
      <p:sp>
        <p:nvSpPr>
          <p:cNvPr id="5" name="Freeform 5"/>
          <p:cNvSpPr/>
          <p:nvPr/>
        </p:nvSpPr>
        <p:spPr>
          <a:xfrm rot="7899705">
            <a:off x="-3718984" y="-513099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17271" y="6012423"/>
            <a:ext cx="11642029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r>
              <a:rPr lang="en-US" sz="2999">
                <a:solidFill>
                  <a:srgbClr val="2E2E2E"/>
                </a:solidFill>
                <a:latin typeface="Montserrat Bold"/>
              </a:rPr>
              <a:t>Obiettivi: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7271" y="6422125"/>
            <a:ext cx="11642029" cy="307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6205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Studio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tempi di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risposta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26107" lvl="1" indent="-313054">
              <a:lnSpc>
                <a:spcPts val="6205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Discussione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varie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implementazioni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tecnologie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utilizzate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26107" lvl="1" indent="-313054">
              <a:lnSpc>
                <a:spcPts val="6205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Discussione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varie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difficoltà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incontrate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3424341" y="5125819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49042" y="1028700"/>
            <a:ext cx="6120451" cy="4754057"/>
            <a:chOff x="0" y="0"/>
            <a:chExt cx="8160601" cy="633874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493" b="493"/>
            <a:stretch>
              <a:fillRect/>
            </a:stretch>
          </p:blipFill>
          <p:spPr>
            <a:xfrm>
              <a:off x="0" y="0"/>
              <a:ext cx="8160601" cy="633874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9677400" y="5749139"/>
            <a:ext cx="8068736" cy="4005997"/>
          </a:xfrm>
          <a:custGeom>
            <a:avLst/>
            <a:gdLst/>
            <a:ahLst/>
            <a:cxnLst/>
            <a:rect l="l" t="t" r="r" b="b"/>
            <a:pathLst>
              <a:path w="8068736" h="4005997">
                <a:moveTo>
                  <a:pt x="0" y="0"/>
                </a:moveTo>
                <a:lnTo>
                  <a:pt x="8068736" y="0"/>
                </a:lnTo>
                <a:lnTo>
                  <a:pt x="8068736" y="4005997"/>
                </a:lnTo>
                <a:lnTo>
                  <a:pt x="0" y="4005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67664" y="1473192"/>
            <a:ext cx="113396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SERVIZI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664" y="2923775"/>
            <a:ext cx="6510526" cy="629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819" lvl="1" indent="-302410" algn="just">
              <a:lnSpc>
                <a:spcPts val="4482"/>
              </a:lnSpc>
              <a:buFont typeface="Arial"/>
              <a:buChar char="•"/>
            </a:pPr>
            <a:r>
              <a:rPr lang="en-US" sz="2801" dirty="0">
                <a:solidFill>
                  <a:srgbClr val="2E2E2E"/>
                </a:solidFill>
                <a:latin typeface="Montserrat Bold"/>
              </a:rPr>
              <a:t>Web App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: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consente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all'utente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effettuare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l'operazione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di Login e di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poter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caricare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una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foto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di S3;</a:t>
            </a:r>
          </a:p>
          <a:p>
            <a:pPr marL="604819" lvl="1" indent="-302410" algn="just">
              <a:lnSpc>
                <a:spcPts val="4482"/>
              </a:lnSpc>
              <a:buFont typeface="Arial"/>
              <a:buChar char="•"/>
            </a:pPr>
            <a:r>
              <a:rPr lang="en-US" sz="2801" dirty="0">
                <a:solidFill>
                  <a:srgbClr val="2E2E2E"/>
                </a:solidFill>
                <a:latin typeface="Montserrat Bold"/>
              </a:rPr>
              <a:t>Face Recognition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: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esegue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il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riconoscimento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facciale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della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foto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precedentemente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caricata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dall'utente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04819" lvl="1" indent="-302410" algn="just">
              <a:lnSpc>
                <a:spcPts val="4482"/>
              </a:lnSpc>
              <a:buFont typeface="Arial"/>
              <a:buChar char="•"/>
            </a:pPr>
            <a:r>
              <a:rPr lang="en-US" sz="2801" dirty="0">
                <a:solidFill>
                  <a:srgbClr val="2E2E2E"/>
                </a:solidFill>
                <a:latin typeface="Montserrat Bold"/>
              </a:rPr>
              <a:t>Email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: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permette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l'invio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un'e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-mail di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avviso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alle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persone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riconosciute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della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01" dirty="0" err="1">
                <a:solidFill>
                  <a:srgbClr val="2E2E2E"/>
                </a:solidFill>
                <a:latin typeface="Montserrat"/>
              </a:rPr>
              <a:t>foto</a:t>
            </a:r>
            <a:r>
              <a:rPr lang="en-US" sz="2801" dirty="0">
                <a:solidFill>
                  <a:srgbClr val="2E2E2E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68039"/>
            <a:ext cx="830242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PANORAMICA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41608"/>
            <a:ext cx="7634034" cy="407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>
                <a:solidFill>
                  <a:srgbClr val="2E2E2E"/>
                </a:solidFill>
                <a:latin typeface="Montserrat"/>
              </a:rPr>
              <a:t>Docker;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>
                <a:solidFill>
                  <a:srgbClr val="2E2E2E"/>
                </a:solidFill>
                <a:latin typeface="Montserrat"/>
              </a:rPr>
              <a:t>Kubernetes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>
                <a:solidFill>
                  <a:srgbClr val="2E2E2E"/>
                </a:solidFill>
                <a:latin typeface="Montserrat"/>
              </a:rPr>
              <a:t>AWS Elastic Kubernetes Service;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>
                <a:solidFill>
                  <a:srgbClr val="2E2E2E"/>
                </a:solidFill>
                <a:latin typeface="Montserrat"/>
              </a:rPr>
              <a:t>VPC;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 err="1">
                <a:solidFill>
                  <a:srgbClr val="2E2E2E"/>
                </a:solidFill>
                <a:latin typeface="Montserrat"/>
              </a:rPr>
              <a:t>Linkerd</a:t>
            </a:r>
            <a:r>
              <a:rPr lang="en-US" sz="2900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>
                <a:solidFill>
                  <a:srgbClr val="2E2E2E"/>
                </a:solidFill>
                <a:latin typeface="Montserrat"/>
              </a:rPr>
              <a:t>Circuit Breaker;</a:t>
            </a:r>
          </a:p>
          <a:p>
            <a:pPr marL="626287" lvl="1" indent="-313144">
              <a:lnSpc>
                <a:spcPts val="4641"/>
              </a:lnSpc>
              <a:buFont typeface="Arial"/>
              <a:buChar char="•"/>
            </a:pPr>
            <a:r>
              <a:rPr lang="en-US" sz="2900" dirty="0" err="1">
                <a:solidFill>
                  <a:srgbClr val="2E2E2E"/>
                </a:solidFill>
                <a:latin typeface="Montserrat"/>
              </a:rPr>
              <a:t>gRPC</a:t>
            </a:r>
            <a:r>
              <a:rPr lang="en-US" sz="2900" dirty="0">
                <a:solidFill>
                  <a:srgbClr val="2E2E2E"/>
                </a:solidFill>
                <a:latin typeface="Montserra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4037" y="3641608"/>
            <a:ext cx="5663817" cy="23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AWS Lambda;</a:t>
            </a:r>
          </a:p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API Gateway;</a:t>
            </a:r>
          </a:p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Amazon Amplify;</a:t>
            </a:r>
          </a:p>
          <a:p>
            <a:pPr marL="626107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XML.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996428"/>
            <a:ext cx="6821894" cy="56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99">
                <a:solidFill>
                  <a:srgbClr val="342E33"/>
                </a:solidFill>
                <a:latin typeface="Montserrat Bold"/>
              </a:rPr>
              <a:t>Microservizi</a:t>
            </a:r>
            <a:r>
              <a:rPr lang="en-US" sz="3099">
                <a:solidFill>
                  <a:srgbClr val="2E2E2E"/>
                </a:solidFill>
                <a:latin typeface="Montserrat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34037" y="3015478"/>
            <a:ext cx="5179529" cy="5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8"/>
              </a:lnSpc>
            </a:pPr>
            <a:r>
              <a:rPr lang="en-US" sz="2899">
                <a:solidFill>
                  <a:srgbClr val="2E2E2E"/>
                </a:solidFill>
                <a:latin typeface="Montserrat Bold"/>
              </a:rPr>
              <a:t>Serverless: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90625"/>
            <a:ext cx="4841618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MICRO SERVIZI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30941"/>
            <a:ext cx="520755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 b="1" dirty="0" err="1">
                <a:solidFill>
                  <a:srgbClr val="2E2E2E"/>
                </a:solidFill>
                <a:latin typeface="Montserrat"/>
              </a:rPr>
              <a:t>L'architettura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microservizi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compone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come segue: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14949" y="1035646"/>
            <a:ext cx="11567349" cy="8229600"/>
          </a:xfrm>
          <a:custGeom>
            <a:avLst/>
            <a:gdLst/>
            <a:ahLst/>
            <a:cxnLst/>
            <a:rect l="l" t="t" r="r" b="b"/>
            <a:pathLst>
              <a:path w="11567349" h="8229600">
                <a:moveTo>
                  <a:pt x="0" y="0"/>
                </a:moveTo>
                <a:lnTo>
                  <a:pt x="11567348" y="0"/>
                </a:lnTo>
                <a:lnTo>
                  <a:pt x="115673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6" r="-68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15022" y="1670948"/>
            <a:ext cx="7753443" cy="702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Il cluster Kubernetes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viene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ospitato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del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servizio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Amazon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EKS;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 Bold"/>
              </a:rPr>
              <a:t>VPC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pubbliche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e private per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l'accesso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dall'interno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dall'esterno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del cluster;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Ogni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pod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ospita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una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copia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dell'immagine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Docker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corrispondente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al proprio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servizio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 cui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è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destinato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I pod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sono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organizzati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in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Deployment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: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App-deployment;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Face-rec-deployment;</a:t>
            </a:r>
          </a:p>
          <a:p>
            <a:pPr marL="1252218" lvl="2" indent="-417406">
              <a:lnSpc>
                <a:spcPts val="4639"/>
              </a:lnSpc>
              <a:buFont typeface="Arial"/>
              <a:buChar char="⚬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Mail-deployment.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30400" y="4000500"/>
            <a:ext cx="1304104" cy="1332914"/>
            <a:chOff x="0" y="0"/>
            <a:chExt cx="1738806" cy="1777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1920" cy="1777219"/>
            </a:xfrm>
            <a:custGeom>
              <a:avLst/>
              <a:gdLst/>
              <a:ahLst/>
              <a:cxnLst/>
              <a:rect l="l" t="t" r="r" b="b"/>
              <a:pathLst>
                <a:path w="1581920" h="1777219">
                  <a:moveTo>
                    <a:pt x="0" y="0"/>
                  </a:moveTo>
                  <a:lnTo>
                    <a:pt x="1581920" y="0"/>
                  </a:lnTo>
                  <a:lnTo>
                    <a:pt x="1581920" y="1777219"/>
                  </a:lnTo>
                  <a:lnTo>
                    <a:pt x="0" y="1777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99444" y="888609"/>
              <a:ext cx="639362" cy="547053"/>
            </a:xfrm>
            <a:custGeom>
              <a:avLst/>
              <a:gdLst/>
              <a:ahLst/>
              <a:cxnLst/>
              <a:rect l="l" t="t" r="r" b="b"/>
              <a:pathLst>
                <a:path w="639362" h="547053">
                  <a:moveTo>
                    <a:pt x="0" y="0"/>
                  </a:moveTo>
                  <a:lnTo>
                    <a:pt x="639362" y="0"/>
                  </a:lnTo>
                  <a:lnTo>
                    <a:pt x="639362" y="547053"/>
                  </a:lnTo>
                  <a:lnTo>
                    <a:pt x="0" y="54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337102" y="1686297"/>
            <a:ext cx="1145348" cy="1288831"/>
          </a:xfrm>
          <a:custGeom>
            <a:avLst/>
            <a:gdLst/>
            <a:ahLst/>
            <a:cxnLst/>
            <a:rect l="l" t="t" r="r" b="b"/>
            <a:pathLst>
              <a:path w="1145348" h="1288831">
                <a:moveTo>
                  <a:pt x="0" y="0"/>
                </a:moveTo>
                <a:lnTo>
                  <a:pt x="1145348" y="0"/>
                </a:lnTo>
                <a:lnTo>
                  <a:pt x="1145348" y="1288831"/>
                </a:lnTo>
                <a:lnTo>
                  <a:pt x="0" y="128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90625"/>
            <a:ext cx="711054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CARATTERISTICHE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26785" y="-42031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49678" y="779827"/>
            <a:ext cx="16609622" cy="8126135"/>
            <a:chOff x="0" y="-104775"/>
            <a:chExt cx="22146163" cy="108348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20688934" cy="10834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07" lvl="1" indent="-313054">
                <a:lnSpc>
                  <a:spcPts val="4639"/>
                </a:lnSpc>
                <a:buFont typeface="Arial"/>
                <a:buChar char="•"/>
              </a:pP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Ogni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deployment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ospita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:</a:t>
              </a:r>
            </a:p>
            <a:p>
              <a:pPr>
                <a:lnSpc>
                  <a:spcPts val="4639"/>
                </a:lnSpc>
              </a:pPr>
              <a:endParaRPr lang="en-US" sz="2899" dirty="0">
                <a:solidFill>
                  <a:srgbClr val="2E2E2E"/>
                </a:solidFill>
                <a:latin typeface="Montserrat"/>
              </a:endParaRPr>
            </a:p>
            <a:p>
              <a:pPr marL="1252215" lvl="2" indent="-417405">
                <a:lnSpc>
                  <a:spcPts val="4436"/>
                </a:lnSpc>
                <a:buFont typeface="Arial"/>
                <a:buChar char="⚬"/>
              </a:pP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Un service di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tipo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>
                  <a:solidFill>
                    <a:srgbClr val="2E2E2E"/>
                  </a:solidFill>
                  <a:latin typeface="Montserrat Bold"/>
                </a:rPr>
                <a:t>Load Balancer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per il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bilanciamento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del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carico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tra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le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varie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repliche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;</a:t>
              </a:r>
            </a:p>
            <a:p>
              <a:pPr>
                <a:lnSpc>
                  <a:spcPts val="4436"/>
                </a:lnSpc>
              </a:pPr>
              <a:endParaRPr lang="en-US" sz="2899" dirty="0">
                <a:solidFill>
                  <a:srgbClr val="2E2E2E"/>
                </a:solidFill>
                <a:latin typeface="Montserrat"/>
              </a:endParaRPr>
            </a:p>
            <a:p>
              <a:pPr marL="1252215" lvl="2" indent="-417405">
                <a:lnSpc>
                  <a:spcPts val="4639"/>
                </a:lnSpc>
                <a:buFont typeface="Arial"/>
                <a:buChar char="⚬"/>
              </a:pP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Un </a:t>
              </a:r>
              <a:r>
                <a:rPr lang="en-US" sz="2899" dirty="0">
                  <a:solidFill>
                    <a:srgbClr val="2E2E2E"/>
                  </a:solidFill>
                  <a:latin typeface="Montserrat Bold"/>
                </a:rPr>
                <a:t>Horizontal Pod </a:t>
              </a:r>
              <a:r>
                <a:rPr lang="en-US" sz="2899" dirty="0" err="1">
                  <a:solidFill>
                    <a:srgbClr val="2E2E2E"/>
                  </a:solidFill>
                  <a:latin typeface="Montserrat Bold"/>
                </a:rPr>
                <a:t>Autoscaler</a:t>
              </a:r>
              <a:r>
                <a:rPr lang="en-US" sz="2899" dirty="0">
                  <a:solidFill>
                    <a:srgbClr val="2E2E2E"/>
                  </a:solidFill>
                  <a:latin typeface="Montserrat Bold"/>
                </a:rPr>
                <a:t> 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(HPA) per lo scaling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orizzontale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delle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repliche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;</a:t>
              </a:r>
            </a:p>
            <a:p>
              <a:pPr>
                <a:lnSpc>
                  <a:spcPts val="4639"/>
                </a:lnSpc>
              </a:pP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</a:p>
            <a:p>
              <a:pPr marL="1252215" lvl="2" indent="-417405">
                <a:lnSpc>
                  <a:spcPts val="4639"/>
                </a:lnSpc>
                <a:buFont typeface="Arial"/>
                <a:buChar char="⚬"/>
              </a:pP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Un </a:t>
              </a:r>
              <a:r>
                <a:rPr lang="en-US" sz="2899" dirty="0">
                  <a:solidFill>
                    <a:srgbClr val="2E2E2E"/>
                  </a:solidFill>
                  <a:latin typeface="Montserrat Bold"/>
                </a:rPr>
                <a:t>service Mesh </a:t>
              </a:r>
              <a:r>
                <a:rPr lang="en-US" sz="2899" dirty="0" err="1">
                  <a:solidFill>
                    <a:srgbClr val="2E2E2E"/>
                  </a:solidFill>
                  <a:latin typeface="Montserrat Bold"/>
                </a:rPr>
                <a:t>Linkerd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per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l'invio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corretto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di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richieste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tramite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gRPC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;</a:t>
              </a:r>
            </a:p>
            <a:p>
              <a:pPr>
                <a:lnSpc>
                  <a:spcPts val="4639"/>
                </a:lnSpc>
              </a:pPr>
              <a:endParaRPr lang="en-US" sz="2899" dirty="0">
                <a:solidFill>
                  <a:srgbClr val="2E2E2E"/>
                </a:solidFill>
                <a:latin typeface="Montserrat"/>
              </a:endParaRPr>
            </a:p>
            <a:p>
              <a:pPr>
                <a:lnSpc>
                  <a:spcPts val="4639"/>
                </a:lnSpc>
              </a:pPr>
              <a:endParaRPr lang="en-US" sz="2899" dirty="0">
                <a:solidFill>
                  <a:srgbClr val="2E2E2E"/>
                </a:solidFill>
                <a:latin typeface="Montserrat"/>
              </a:endParaRPr>
            </a:p>
            <a:p>
              <a:pPr marL="1252215" lvl="2" indent="-417405">
                <a:lnSpc>
                  <a:spcPts val="4639"/>
                </a:lnSpc>
                <a:buFont typeface="Arial"/>
                <a:buChar char="⚬"/>
              </a:pP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Ogni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HPA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riceve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le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metriche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dal </a:t>
              </a:r>
              <a:r>
                <a:rPr lang="en-US" sz="2899" dirty="0">
                  <a:solidFill>
                    <a:srgbClr val="2E2E2E"/>
                  </a:solidFill>
                  <a:latin typeface="Montserrat Bold"/>
                </a:rPr>
                <a:t>Metric Server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disponibile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;</a:t>
              </a:r>
            </a:p>
            <a:p>
              <a:pPr>
                <a:lnSpc>
                  <a:spcPts val="4639"/>
                </a:lnSpc>
              </a:pPr>
              <a:endParaRPr lang="en-US" sz="2899" dirty="0">
                <a:solidFill>
                  <a:srgbClr val="2E2E2E"/>
                </a:solidFill>
                <a:latin typeface="Montserrat"/>
              </a:endParaRPr>
            </a:p>
            <a:p>
              <a:pPr marL="1252215" lvl="2" indent="-417405">
                <a:lnSpc>
                  <a:spcPts val="4639"/>
                </a:lnSpc>
                <a:buFont typeface="Arial"/>
                <a:buChar char="⚬"/>
              </a:pP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Ogni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Deployment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può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essere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ospitato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su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più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macchine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b="1" dirty="0">
                  <a:solidFill>
                    <a:srgbClr val="2E2E2E"/>
                  </a:solidFill>
                  <a:latin typeface="Montserrat"/>
                </a:rPr>
                <a:t>EC2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che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compongono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 il </a:t>
              </a:r>
              <a:r>
                <a:rPr lang="en-US" sz="2899" dirty="0" err="1">
                  <a:solidFill>
                    <a:srgbClr val="2E2E2E"/>
                  </a:solidFill>
                  <a:latin typeface="Montserrat"/>
                </a:rPr>
                <a:t>nodo</a:t>
              </a:r>
              <a:r>
                <a:rPr lang="en-US" sz="2899" dirty="0">
                  <a:solidFill>
                    <a:srgbClr val="2E2E2E"/>
                  </a:solidFill>
                  <a:latin typeface="Montserrat"/>
                </a:rPr>
                <a:t>.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9670344" y="971446"/>
              <a:ext cx="2475819" cy="2208163"/>
            </a:xfrm>
            <a:custGeom>
              <a:avLst/>
              <a:gdLst/>
              <a:ahLst/>
              <a:cxnLst/>
              <a:rect l="l" t="t" r="r" b="b"/>
              <a:pathLst>
                <a:path w="2475819" h="2208163">
                  <a:moveTo>
                    <a:pt x="0" y="0"/>
                  </a:moveTo>
                  <a:lnTo>
                    <a:pt x="2475819" y="0"/>
                  </a:lnTo>
                  <a:lnTo>
                    <a:pt x="2475819" y="2208163"/>
                  </a:lnTo>
                  <a:lnTo>
                    <a:pt x="0" y="2208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0446068" y="3338182"/>
              <a:ext cx="1480776" cy="1663588"/>
            </a:xfrm>
            <a:custGeom>
              <a:avLst/>
              <a:gdLst/>
              <a:ahLst/>
              <a:cxnLst/>
              <a:rect l="l" t="t" r="r" b="b"/>
              <a:pathLst>
                <a:path w="1480776" h="1663588">
                  <a:moveTo>
                    <a:pt x="0" y="0"/>
                  </a:moveTo>
                  <a:lnTo>
                    <a:pt x="1480776" y="0"/>
                  </a:lnTo>
                  <a:lnTo>
                    <a:pt x="1480776" y="1663588"/>
                  </a:lnTo>
                  <a:lnTo>
                    <a:pt x="0" y="1663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276224" y="5160343"/>
              <a:ext cx="1382697" cy="1132565"/>
            </a:xfrm>
            <a:custGeom>
              <a:avLst/>
              <a:gdLst/>
              <a:ahLst/>
              <a:cxnLst/>
              <a:rect l="l" t="t" r="r" b="b"/>
              <a:pathLst>
                <a:path w="1382698" h="1132565">
                  <a:moveTo>
                    <a:pt x="0" y="0"/>
                  </a:moveTo>
                  <a:lnTo>
                    <a:pt x="1382698" y="0"/>
                  </a:lnTo>
                  <a:lnTo>
                    <a:pt x="1382698" y="1132565"/>
                  </a:lnTo>
                  <a:lnTo>
                    <a:pt x="0" y="1132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7846726" y="8832154"/>
              <a:ext cx="2622969" cy="1675786"/>
            </a:xfrm>
            <a:custGeom>
              <a:avLst/>
              <a:gdLst/>
              <a:ahLst/>
              <a:cxnLst/>
              <a:rect l="l" t="t" r="r" b="b"/>
              <a:pathLst>
                <a:path w="2622969" h="1675786">
                  <a:moveTo>
                    <a:pt x="0" y="0"/>
                  </a:moveTo>
                  <a:lnTo>
                    <a:pt x="2622969" y="0"/>
                  </a:lnTo>
                  <a:lnTo>
                    <a:pt x="2622969" y="1675786"/>
                  </a:lnTo>
                  <a:lnTo>
                    <a:pt x="0" y="167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067136" y="-4990435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9406" y="3490595"/>
            <a:ext cx="15353382" cy="458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Le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macchine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EC2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scelte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sono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tg4.small;</a:t>
            </a:r>
          </a:p>
          <a:p>
            <a:pPr marL="1079502" lvl="2" indent="-359834">
              <a:lnSpc>
                <a:spcPts val="4000"/>
              </a:lnSpc>
              <a:buFont typeface="Arial"/>
              <a:buChar char="⚬"/>
            </a:pP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capacità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minime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computazione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e </a:t>
            </a: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capacità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minima </a:t>
            </a: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necessaria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500" dirty="0" err="1">
                <a:solidFill>
                  <a:srgbClr val="2E2E2E"/>
                </a:solidFill>
                <a:latin typeface="Montserrat"/>
              </a:rPr>
              <a:t>memoria</a:t>
            </a:r>
            <a:r>
              <a:rPr lang="en-US" sz="2500" dirty="0">
                <a:solidFill>
                  <a:srgbClr val="2E2E2E"/>
                </a:solidFill>
                <a:latin typeface="Montserrat"/>
              </a:rPr>
              <a:t> RAM.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Le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foto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vengono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inserite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in un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bucket S3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dedicato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,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una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sottocartella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corrispondente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al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nome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dell'utente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utilizzatore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Gli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indirizzi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email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vengono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gestiti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all'interno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di un database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DynamoDB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esterno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al cluster EKS;</a:t>
            </a:r>
          </a:p>
          <a:p>
            <a:pPr marL="626109" lvl="1" indent="-313054">
              <a:lnSpc>
                <a:spcPts val="4639"/>
              </a:lnSpc>
              <a:buFont typeface="Arial"/>
              <a:buChar char="•"/>
            </a:pPr>
            <a:r>
              <a:rPr lang="en-US" sz="2899" dirty="0">
                <a:solidFill>
                  <a:srgbClr val="2E2E2E"/>
                </a:solidFill>
                <a:latin typeface="Montserrat"/>
              </a:rPr>
              <a:t>L'HPA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esegue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un </a:t>
            </a:r>
            <a:r>
              <a:rPr lang="en-US" sz="2899" dirty="0">
                <a:solidFill>
                  <a:srgbClr val="2E2E2E"/>
                </a:solidFill>
                <a:latin typeface="Montserrat Bold"/>
              </a:rPr>
              <a:t>autoscaling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delle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repliche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nel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momento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in cui la CPU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supera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un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valore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 del 25% </a:t>
            </a:r>
            <a:r>
              <a:rPr lang="en-US" sz="2899" dirty="0" err="1">
                <a:solidFill>
                  <a:srgbClr val="2E2E2E"/>
                </a:solidFill>
                <a:latin typeface="Montserrat"/>
              </a:rPr>
              <a:t>massimo</a:t>
            </a:r>
            <a:r>
              <a:rPr lang="en-US" sz="2899" dirty="0">
                <a:solidFill>
                  <a:srgbClr val="2E2E2E"/>
                </a:solidFill>
                <a:latin typeface="Montserrat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4478000" y="4761846"/>
            <a:ext cx="763308" cy="763308"/>
          </a:xfrm>
          <a:custGeom>
            <a:avLst/>
            <a:gdLst/>
            <a:ahLst/>
            <a:cxnLst/>
            <a:rect l="l" t="t" r="r" b="b"/>
            <a:pathLst>
              <a:path w="763308" h="763308">
                <a:moveTo>
                  <a:pt x="0" y="0"/>
                </a:moveTo>
                <a:lnTo>
                  <a:pt x="763308" y="0"/>
                </a:lnTo>
                <a:lnTo>
                  <a:pt x="763308" y="763308"/>
                </a:lnTo>
                <a:lnTo>
                  <a:pt x="0" y="76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30687" y="5905500"/>
            <a:ext cx="907907" cy="907907"/>
          </a:xfrm>
          <a:custGeom>
            <a:avLst/>
            <a:gdLst/>
            <a:ahLst/>
            <a:cxnLst/>
            <a:rect l="l" t="t" r="r" b="b"/>
            <a:pathLst>
              <a:path w="907907" h="907907">
                <a:moveTo>
                  <a:pt x="0" y="0"/>
                </a:moveTo>
                <a:lnTo>
                  <a:pt x="907907" y="0"/>
                </a:lnTo>
                <a:lnTo>
                  <a:pt x="907907" y="907907"/>
                </a:lnTo>
                <a:lnTo>
                  <a:pt x="0" y="90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81100"/>
            <a:ext cx="7497397" cy="207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SCELTE PROGETTUALI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7775" y="3098138"/>
            <a:ext cx="11001634" cy="6829905"/>
          </a:xfrm>
          <a:custGeom>
            <a:avLst/>
            <a:gdLst/>
            <a:ahLst/>
            <a:cxnLst/>
            <a:rect l="l" t="t" r="r" b="b"/>
            <a:pathLst>
              <a:path w="11001634" h="6829905">
                <a:moveTo>
                  <a:pt x="0" y="0"/>
                </a:moveTo>
                <a:lnTo>
                  <a:pt x="11001634" y="0"/>
                </a:lnTo>
                <a:lnTo>
                  <a:pt x="11001634" y="6829905"/>
                </a:lnTo>
                <a:lnTo>
                  <a:pt x="0" y="6829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21385"/>
            <a:ext cx="833695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RISULTATI OTTENUTI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700</Words>
  <Application>Microsoft Macintosh PowerPoint</Application>
  <PresentationFormat>Personalizzato</PresentationFormat>
  <Paragraphs>100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Montserrat Classic</vt:lpstr>
      <vt:lpstr>Calibri</vt:lpstr>
      <vt:lpstr>Montserrat Classic Bold</vt:lpstr>
      <vt:lpstr>Arial</vt:lpstr>
      <vt:lpstr>Montserrat</vt:lpstr>
      <vt:lpstr>Montserrat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application</dc:title>
  <cp:lastModifiedBy>luca di marco</cp:lastModifiedBy>
  <cp:revision>2</cp:revision>
  <dcterms:created xsi:type="dcterms:W3CDTF">2006-08-16T00:00:00Z</dcterms:created>
  <dcterms:modified xsi:type="dcterms:W3CDTF">2023-07-03T09:54:23Z</dcterms:modified>
  <dc:identifier>DAFneJJQsgE</dc:identifier>
</cp:coreProperties>
</file>